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8229600" cx="14630400"/>
  <p:notesSz cx="8229600" cy="14630400"/>
  <p:embeddedFontLst>
    <p:embeddedFont>
      <p:font typeface="Inter"/>
      <p:regular r:id="rId21"/>
      <p:bold r:id="rId22"/>
      <p:italic r:id="rId23"/>
      <p:boldItalic r:id="rId24"/>
    </p:embeddedFont>
    <p:embeddedFont>
      <p:font typeface="Petrona"/>
      <p:bold r:id="rId25"/>
      <p:boldItalic r:id="rId26"/>
    </p:embeddedFont>
    <p:embeddedFont>
      <p:font typeface="Petrona SemiBold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Inter-bold.fntdata"/><Relationship Id="rId21" Type="http://schemas.openxmlformats.org/officeDocument/2006/relationships/font" Target="fonts/Inter-regular.fntdata"/><Relationship Id="rId24" Type="http://schemas.openxmlformats.org/officeDocument/2006/relationships/font" Target="fonts/Inter-boldItalic.fntdata"/><Relationship Id="rId23" Type="http://schemas.openxmlformats.org/officeDocument/2006/relationships/font" Target="fonts/Inter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etrona-boldItalic.fntdata"/><Relationship Id="rId25" Type="http://schemas.openxmlformats.org/officeDocument/2006/relationships/font" Target="fonts/Petrona-bold.fntdata"/><Relationship Id="rId28" Type="http://schemas.openxmlformats.org/officeDocument/2006/relationships/font" Target="fonts/PetronaSemiBold-bold.fntdata"/><Relationship Id="rId27" Type="http://schemas.openxmlformats.org/officeDocument/2006/relationships/font" Target="fonts/PetronaSemiBold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etronaSemiBold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PetronaSemiBold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f2c89bb8c_0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f2c89bb8c_0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39f2c89bb8c_0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9f2c89bb8c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39f2c89bb8c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9f2c89bb8c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f2c89bb8c_0_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39f2c89bb8c_0_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9f2c89bb8c_0_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9f2c89bb8c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39f2c89bb8c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39f2c89bb8c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f2c89bb8c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9f2c89bb8c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39f2c89bb8c_0_4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9f2c89bb8c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9f2c89bb8c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9f2c89bb8c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f2c89bb8c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9f2c89bb8c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39f2c89bb8c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bg>
      <p:bgPr>
        <a:solidFill>
          <a:srgbClr val="000000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bg>
      <p:bgPr>
        <a:solidFill>
          <a:srgbClr val="000000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" name="Google Shape;1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bg>
      <p:bgPr>
        <a:solidFill>
          <a:srgbClr val="000000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9" name="Google Shape;1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bg>
      <p:bgPr>
        <a:solidFill>
          <a:srgbClr val="000000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" name="Google Shape;2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bg>
      <p:bgPr>
        <a:solidFill>
          <a:srgbClr val="00000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" name="Google Shape;2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bg>
      <p:bgPr>
        <a:solidFill>
          <a:srgbClr val="000000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bg>
      <p:bgPr>
        <a:solidFill>
          <a:srgbClr val="000000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5" name="Google Shape;35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bg>
      <p:bgPr>
        <a:solidFill>
          <a:srgbClr val="000000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9" name="Google Shape;3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bg>
      <p:bgPr>
        <a:solidFill>
          <a:srgbClr val="000000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490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aj.rodrigues@ymail.com" TargetMode="External"/><Relationship Id="rId4" Type="http://schemas.openxmlformats.org/officeDocument/2006/relationships/hyperlink" Target="mailto:hlanza@fiemg.com.br" TargetMode="External"/><Relationship Id="rId5" Type="http://schemas.openxmlformats.org/officeDocument/2006/relationships/hyperlink" Target="mailto:laianesilvasousa03@gmail.com" TargetMode="External"/><Relationship Id="rId6" Type="http://schemas.openxmlformats.org/officeDocument/2006/relationships/hyperlink" Target="mailto:vinicius.uchoa2002@gmail.com" TargetMode="External"/><Relationship Id="rId7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/>
          <p:nvPr/>
        </p:nvSpPr>
        <p:spPr>
          <a:xfrm>
            <a:off x="775216" y="808315"/>
            <a:ext cx="5232797" cy="6540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Petrona"/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ATOMIZE</a:t>
            </a:r>
            <a:endParaRPr b="0" i="0" sz="4100" u="none" cap="none" strike="noStrike"/>
          </a:p>
        </p:txBody>
      </p:sp>
      <p:pic>
        <p:nvPicPr>
          <p:cNvPr descr="preencoded.png" id="53" name="Google Shape;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4862" y="707261"/>
            <a:ext cx="630317" cy="630317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2"/>
          <p:cNvSpPr/>
          <p:nvPr/>
        </p:nvSpPr>
        <p:spPr>
          <a:xfrm>
            <a:off x="775216" y="2447391"/>
            <a:ext cx="6297000" cy="45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63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5650"/>
              <a:buFont typeface="Petrona"/>
              <a:buNone/>
            </a:pPr>
            <a:r>
              <a:rPr b="1" i="0" lang="en-US" sz="435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Revolucionando</a:t>
            </a:r>
            <a:r>
              <a:rPr b="1" i="0" lang="en-US" sz="43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a auditoria fiscal com automação e inteligência </a:t>
            </a:r>
            <a:r>
              <a:rPr b="1" lang="en-US" sz="4350">
                <a:latin typeface="Petrona"/>
                <a:ea typeface="Petrona"/>
                <a:cs typeface="Petrona"/>
                <a:sym typeface="Petrona"/>
              </a:rPr>
              <a:t>Artificial</a:t>
            </a:r>
            <a:endParaRPr b="0" i="0" sz="4350" u="none" cap="none" strike="noStrike"/>
          </a:p>
        </p:txBody>
      </p:sp>
      <p:sp>
        <p:nvSpPr>
          <p:cNvPr id="55" name="Google Shape;55;p12"/>
          <p:cNvSpPr/>
          <p:nvPr/>
        </p:nvSpPr>
        <p:spPr>
          <a:xfrm>
            <a:off x="775216" y="7432715"/>
            <a:ext cx="1307996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pic>
        <p:nvPicPr>
          <p:cNvPr id="56" name="Google Shape;56;p12" title="Gemini_Generated_Image_qy81fzqy81fzqy81.png"/>
          <p:cNvPicPr preferRelativeResize="0"/>
          <p:nvPr/>
        </p:nvPicPr>
        <p:blipFill rotWithShape="1">
          <a:blip r:embed="rId4">
            <a:alphaModFix/>
          </a:blip>
          <a:srcRect b="2129" l="13692" r="12414" t="21271"/>
          <a:stretch/>
        </p:blipFill>
        <p:spPr>
          <a:xfrm>
            <a:off x="7072225" y="2109300"/>
            <a:ext cx="6771526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pic>
        <p:nvPicPr>
          <p:cNvPr descr="preencoded.png" id="155" name="Google Shape;15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225" y="816875"/>
            <a:ext cx="13080000" cy="6057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766882" y="602456"/>
            <a:ext cx="42522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etrona"/>
              <a:buNone/>
            </a:pPr>
            <a:r>
              <a:rPr b="1" i="0" lang="en-US" sz="29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Nossos Agentes Inteligentes</a:t>
            </a:r>
            <a:endParaRPr b="0" i="0" sz="2900" u="none" cap="none" strike="noStrike"/>
          </a:p>
        </p:txBody>
      </p:sp>
      <p:sp>
        <p:nvSpPr>
          <p:cNvPr id="162" name="Google Shape;162;p22"/>
          <p:cNvSpPr/>
          <p:nvPr/>
        </p:nvSpPr>
        <p:spPr>
          <a:xfrm>
            <a:off x="9046920" y="1079617"/>
            <a:ext cx="4270500" cy="1089900"/>
          </a:xfrm>
          <a:prstGeom prst="roundRect">
            <a:avLst>
              <a:gd fmla="val 6713" name="adj"/>
            </a:avLst>
          </a:prstGeom>
          <a:solidFill>
            <a:srgbClr val="1997D6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3" name="Google Shape;163;p22"/>
          <p:cNvSpPr/>
          <p:nvPr/>
        </p:nvSpPr>
        <p:spPr>
          <a:xfrm>
            <a:off x="9250278" y="1237255"/>
            <a:ext cx="1869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Petrona"/>
              <a:buNone/>
            </a:pPr>
            <a:r>
              <a:rPr b="1" i="0" lang="en-US" sz="145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Linguagem Natural</a:t>
            </a:r>
            <a:endParaRPr b="0" i="0" sz="1450" u="none" cap="none" strike="noStrike">
              <a:solidFill>
                <a:srgbClr val="FFFFFF"/>
              </a:solidFill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9250278" y="1556224"/>
            <a:ext cx="3909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Inter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Perguntas em português sobre dados contábeis e fiscais, sem treinamento técnico necessário</a:t>
            </a:r>
            <a:endParaRPr b="0" i="0" sz="1100" u="none" cap="none" strike="noStrike">
              <a:solidFill>
                <a:srgbClr val="FFFFFF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9046776" y="3543967"/>
            <a:ext cx="4270800" cy="1089900"/>
          </a:xfrm>
          <a:prstGeom prst="roundRect">
            <a:avLst>
              <a:gd fmla="val 6713" name="adj"/>
            </a:avLst>
          </a:prstGeom>
          <a:solidFill>
            <a:srgbClr val="1997D6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9250136" y="3701605"/>
            <a:ext cx="1869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Petrona"/>
              <a:buNone/>
            </a:pPr>
            <a:r>
              <a:rPr b="1" i="0" lang="en-US" sz="145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Tempo Otimizado</a:t>
            </a:r>
            <a:endParaRPr b="0" i="0" sz="1450" u="none" cap="none" strike="noStrike">
              <a:solidFill>
                <a:srgbClr val="FFFFFF"/>
              </a:solidFill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9250136" y="4020574"/>
            <a:ext cx="3909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Inter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Redução de </a:t>
            </a:r>
            <a:r>
              <a:rPr b="1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até 90%</a:t>
            </a: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no tempo de análise de dados fiscais e geração de relatórios</a:t>
            </a:r>
            <a:endParaRPr b="0" i="0" sz="1100" u="none" cap="none" strike="noStrike">
              <a:solidFill>
                <a:srgbClr val="FFFFFF"/>
              </a:solidFill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9069816" y="6060067"/>
            <a:ext cx="4270500" cy="1089900"/>
          </a:xfrm>
          <a:prstGeom prst="roundRect">
            <a:avLst>
              <a:gd fmla="val 6713" name="adj"/>
            </a:avLst>
          </a:prstGeom>
          <a:solidFill>
            <a:srgbClr val="1997D6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9273174" y="6217705"/>
            <a:ext cx="1869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Petrona"/>
              <a:buNone/>
            </a:pPr>
            <a:r>
              <a:rPr b="1" i="0" lang="en-US" sz="145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Segurança Garantida</a:t>
            </a:r>
            <a:endParaRPr b="0" i="0" sz="1450" u="none" cap="none" strike="noStrike">
              <a:solidFill>
                <a:srgbClr val="FFFFFF"/>
              </a:solidFill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9273174" y="6536674"/>
            <a:ext cx="3909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Inter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Minimiza erros humanos e aumenta a confiabilidade dos da</a:t>
            </a:r>
            <a:r>
              <a:rPr lang="en-US" sz="11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dos</a:t>
            </a:r>
            <a:endParaRPr b="0" i="0" sz="1100" u="none" cap="none" strike="noStrike">
              <a:solidFill>
                <a:srgbClr val="FFFFFF"/>
              </a:solidFill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9046920" y="2311794"/>
            <a:ext cx="4270500" cy="1089900"/>
          </a:xfrm>
          <a:prstGeom prst="roundRect">
            <a:avLst>
              <a:gd fmla="val 6713" name="adj"/>
            </a:avLst>
          </a:prstGeom>
          <a:solidFill>
            <a:srgbClr val="1997D6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9250278" y="2469433"/>
            <a:ext cx="22854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Petrona"/>
              <a:buNone/>
            </a:pPr>
            <a:r>
              <a:rPr b="1" i="0" lang="en-US" sz="145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Conformidade Automática</a:t>
            </a:r>
            <a:endParaRPr b="0" i="0" sz="1450" u="none" cap="none" strike="noStrike">
              <a:solidFill>
                <a:srgbClr val="FFFFFF"/>
              </a:solidFill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9250278" y="2788402"/>
            <a:ext cx="3909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Inter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Atualização constante frente à legislação tributária brasileira em evolução</a:t>
            </a:r>
            <a:endParaRPr b="0" i="0" sz="1100" u="none" cap="none" strike="noStrike">
              <a:solidFill>
                <a:srgbClr val="FFFFFF"/>
              </a:solidFill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9046776" y="4776144"/>
            <a:ext cx="4270800" cy="1089900"/>
          </a:xfrm>
          <a:prstGeom prst="roundRect">
            <a:avLst>
              <a:gd fmla="val 6713" name="adj"/>
            </a:avLst>
          </a:prstGeom>
          <a:solidFill>
            <a:srgbClr val="1997D6"/>
          </a:solidFill>
          <a:ln cap="flat" cmpd="sng" w="9525">
            <a:solidFill>
              <a:srgbClr val="B2D4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5" name="Google Shape;175;p22"/>
          <p:cNvSpPr/>
          <p:nvPr/>
        </p:nvSpPr>
        <p:spPr>
          <a:xfrm>
            <a:off x="9250136" y="4933783"/>
            <a:ext cx="1869300" cy="2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13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50"/>
              <a:buFont typeface="Petrona"/>
              <a:buNone/>
            </a:pPr>
            <a:r>
              <a:rPr b="1" i="0" lang="en-US" sz="145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Sustentabilidade</a:t>
            </a:r>
            <a:endParaRPr b="0" i="0" sz="1450" u="none" cap="none" strike="noStrike">
              <a:solidFill>
                <a:srgbClr val="FFFFFF"/>
              </a:solidFill>
            </a:endParaRPr>
          </a:p>
        </p:txBody>
      </p:sp>
      <p:sp>
        <p:nvSpPr>
          <p:cNvPr id="176" name="Google Shape;176;p22"/>
          <p:cNvSpPr/>
          <p:nvPr/>
        </p:nvSpPr>
        <p:spPr>
          <a:xfrm>
            <a:off x="9250136" y="5252752"/>
            <a:ext cx="39096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100"/>
              <a:buFont typeface="Inter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Redução drástica do uso de papel e emissão de poluentes com processos digitais</a:t>
            </a:r>
            <a:endParaRPr b="0" i="0" sz="1100" u="none" cap="none" strike="noStrike">
              <a:solidFill>
                <a:srgbClr val="FFFFFF"/>
              </a:solidFill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sp>
        <p:nvSpPr>
          <p:cNvPr id="178" name="Google Shape;178;p22"/>
          <p:cNvSpPr txBox="1"/>
          <p:nvPr/>
        </p:nvSpPr>
        <p:spPr>
          <a:xfrm>
            <a:off x="1288250" y="2927550"/>
            <a:ext cx="35052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etrona SemiBold"/>
                <a:ea typeface="Petrona SemiBold"/>
                <a:cs typeface="Petrona SemiBold"/>
                <a:sym typeface="Petrona SemiBold"/>
              </a:rPr>
              <a:t>Agente de Análise de</a:t>
            </a:r>
            <a:r>
              <a:rPr lang="en-US" sz="2400">
                <a:solidFill>
                  <a:schemeClr val="dk1"/>
                </a:solidFill>
                <a:latin typeface="Petrona SemiBold"/>
                <a:ea typeface="Petrona SemiBold"/>
                <a:cs typeface="Petrona SemiBold"/>
                <a:sym typeface="Petrona SemiBold"/>
              </a:rPr>
              <a:t> </a:t>
            </a:r>
            <a:r>
              <a:rPr lang="en-US" sz="2400">
                <a:solidFill>
                  <a:schemeClr val="dk1"/>
                </a:solidFill>
                <a:latin typeface="Petrona SemiBold"/>
                <a:ea typeface="Petrona SemiBold"/>
                <a:cs typeface="Petrona SemiBold"/>
                <a:sym typeface="Petrona SemiBold"/>
              </a:rPr>
              <a:t>Notas Fiscais: </a:t>
            </a:r>
            <a:r>
              <a:rPr lang="en-US" sz="2400">
                <a:solidFill>
                  <a:srgbClr val="1997D6"/>
                </a:solidFill>
                <a:latin typeface="Petrona SemiBold"/>
                <a:ea typeface="Petrona SemiBold"/>
                <a:cs typeface="Petrona SemiBold"/>
                <a:sym typeface="Petrona SemiBold"/>
              </a:rPr>
              <a:t>Validação e Auditoria</a:t>
            </a:r>
            <a:endParaRPr sz="2400">
              <a:solidFill>
                <a:srgbClr val="1997D6"/>
              </a:solidFill>
              <a:latin typeface="Petrona SemiBold"/>
              <a:ea typeface="Petrona SemiBold"/>
              <a:cs typeface="Petrona SemiBold"/>
              <a:sym typeface="Petron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etrona SemiBold"/>
              <a:ea typeface="Petrona SemiBold"/>
              <a:cs typeface="Petrona SemiBold"/>
              <a:sym typeface="Petron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Petrona SemiBold"/>
                <a:ea typeface="Petrona SemiBold"/>
                <a:cs typeface="Petrona SemiBold"/>
                <a:sym typeface="Petrona SemiBold"/>
              </a:rPr>
              <a:t>Agente de </a:t>
            </a:r>
            <a:r>
              <a:rPr lang="en-US" sz="2400">
                <a:solidFill>
                  <a:srgbClr val="1997D6"/>
                </a:solidFill>
                <a:latin typeface="Petrona SemiBold"/>
                <a:ea typeface="Petrona SemiBold"/>
                <a:cs typeface="Petrona SemiBold"/>
                <a:sym typeface="Petrona SemiBold"/>
              </a:rPr>
              <a:t>Consultas e Informações Gerais</a:t>
            </a:r>
            <a:endParaRPr sz="2400">
              <a:solidFill>
                <a:srgbClr val="1997D6"/>
              </a:solidFill>
              <a:latin typeface="Petrona SemiBold"/>
              <a:ea typeface="Petrona SemiBold"/>
              <a:cs typeface="Petrona SemiBold"/>
              <a:sym typeface="Petrona SemiBold"/>
            </a:endParaRPr>
          </a:p>
        </p:txBody>
      </p:sp>
      <p:cxnSp>
        <p:nvCxnSpPr>
          <p:cNvPr id="179" name="Google Shape;179;p22"/>
          <p:cNvCxnSpPr>
            <a:stCxn id="178" idx="3"/>
            <a:endCxn id="162" idx="1"/>
          </p:cNvCxnSpPr>
          <p:nvPr/>
        </p:nvCxnSpPr>
        <p:spPr>
          <a:xfrm flipH="1" rot="10800000">
            <a:off x="4793450" y="1624650"/>
            <a:ext cx="4253400" cy="250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80" name="Google Shape;180;p22"/>
          <p:cNvCxnSpPr>
            <a:stCxn id="178" idx="3"/>
            <a:endCxn id="171" idx="1"/>
          </p:cNvCxnSpPr>
          <p:nvPr/>
        </p:nvCxnSpPr>
        <p:spPr>
          <a:xfrm flipH="1" rot="10800000">
            <a:off x="4793450" y="2856750"/>
            <a:ext cx="4253400" cy="127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81" name="Google Shape;181;p22"/>
          <p:cNvCxnSpPr>
            <a:stCxn id="178" idx="3"/>
            <a:endCxn id="165" idx="1"/>
          </p:cNvCxnSpPr>
          <p:nvPr/>
        </p:nvCxnSpPr>
        <p:spPr>
          <a:xfrm flipH="1" rot="10800000">
            <a:off x="4793450" y="4088850"/>
            <a:ext cx="4253400" cy="3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82" name="Google Shape;182;p22"/>
          <p:cNvCxnSpPr>
            <a:stCxn id="178" idx="3"/>
            <a:endCxn id="174" idx="1"/>
          </p:cNvCxnSpPr>
          <p:nvPr/>
        </p:nvCxnSpPr>
        <p:spPr>
          <a:xfrm>
            <a:off x="4793450" y="4128150"/>
            <a:ext cx="4253400" cy="119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183" name="Google Shape;183;p22"/>
          <p:cNvCxnSpPr>
            <a:stCxn id="178" idx="3"/>
            <a:endCxn id="168" idx="1"/>
          </p:cNvCxnSpPr>
          <p:nvPr/>
        </p:nvCxnSpPr>
        <p:spPr>
          <a:xfrm>
            <a:off x="4793450" y="4128150"/>
            <a:ext cx="4276500" cy="247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/>
          <p:nvPr/>
        </p:nvSpPr>
        <p:spPr>
          <a:xfrm>
            <a:off x="766877" y="602450"/>
            <a:ext cx="103689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etrona"/>
              <a:buNone/>
            </a:pPr>
            <a:r>
              <a:rPr b="1" lang="en-US" sz="240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Agente de Análise de Notas Fiscais:</a:t>
            </a:r>
            <a:r>
              <a:rPr b="1" lang="en-US" sz="24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 Validação e Auditoria</a:t>
            </a:r>
            <a:endParaRPr b="1" i="0" sz="2900" u="none" cap="none" strike="noStrike">
              <a:solidFill>
                <a:srgbClr val="272525"/>
              </a:solidFill>
            </a:endParaRPr>
          </a:p>
        </p:txBody>
      </p:sp>
      <p:sp>
        <p:nvSpPr>
          <p:cNvPr id="190" name="Google Shape;190;p23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863" y="1326738"/>
            <a:ext cx="12260724" cy="584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/>
          <p:nvPr/>
        </p:nvSpPr>
        <p:spPr>
          <a:xfrm>
            <a:off x="766868" y="602450"/>
            <a:ext cx="8487000" cy="4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Agente de Consultas e Informações Gerais</a:t>
            </a:r>
            <a:endParaRPr b="1" sz="24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Petrona"/>
              <a:buNone/>
            </a:pPr>
            <a:r>
              <a:t/>
            </a:r>
            <a:endParaRPr b="1" sz="29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pic>
        <p:nvPicPr>
          <p:cNvPr descr="preencoded.png" id="198" name="Google Shape;198;p24"/>
          <p:cNvPicPr preferRelativeResize="0"/>
          <p:nvPr/>
        </p:nvPicPr>
        <p:blipFill rotWithShape="1">
          <a:blip r:embed="rId3">
            <a:alphaModFix/>
          </a:blip>
          <a:srcRect b="0" l="0" r="23704" t="0"/>
          <a:stretch/>
        </p:blipFill>
        <p:spPr>
          <a:xfrm>
            <a:off x="2681900" y="1302312"/>
            <a:ext cx="9266660" cy="562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4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18086" r="0" t="0"/>
          <a:stretch/>
        </p:blipFill>
        <p:spPr>
          <a:xfrm>
            <a:off x="10136450" y="0"/>
            <a:ext cx="4493948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5"/>
          <p:cNvSpPr/>
          <p:nvPr/>
        </p:nvSpPr>
        <p:spPr>
          <a:xfrm>
            <a:off x="793790" y="725567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Mercado</a:t>
            </a:r>
            <a:endParaRPr b="0" i="0" sz="4650" u="none" cap="none" strike="noStrike">
              <a:solidFill>
                <a:srgbClr val="272525"/>
              </a:solidFill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793800" y="1923325"/>
            <a:ext cx="2652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Petrona"/>
              <a:buNone/>
            </a:pPr>
            <a:r>
              <a:rPr b="1" i="0" lang="en-US" sz="5850" u="none" cap="none" strike="noStrike">
                <a:solidFill>
                  <a:srgbClr val="1997D6"/>
                </a:solidFill>
                <a:latin typeface="Petrona"/>
                <a:ea typeface="Petrona"/>
                <a:cs typeface="Petrona"/>
                <a:sym typeface="Petrona"/>
              </a:rPr>
              <a:t>5.5M</a:t>
            </a:r>
            <a:endParaRPr b="0" i="0" sz="5850" u="none" cap="none" strike="noStrike">
              <a:solidFill>
                <a:srgbClr val="1997D6"/>
              </a:solidFill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793800" y="2783109"/>
            <a:ext cx="2652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Empresas Ativas</a:t>
            </a:r>
            <a:endParaRPr b="0" i="0" sz="2300" u="none" cap="none" strike="noStrike"/>
          </a:p>
        </p:txBody>
      </p:sp>
      <p:sp>
        <p:nvSpPr>
          <p:cNvPr id="209" name="Google Shape;209;p25"/>
          <p:cNvSpPr/>
          <p:nvPr/>
        </p:nvSpPr>
        <p:spPr>
          <a:xfrm>
            <a:off x="793800" y="3206553"/>
            <a:ext cx="2652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Milhões de empresas no Brasil obrigadas a cumprir rotinas fiscais rigorosas e complexas</a:t>
            </a:r>
            <a:endParaRPr b="0" i="0" sz="1750" u="none" cap="none" strike="noStrike"/>
          </a:p>
        </p:txBody>
      </p:sp>
      <p:sp>
        <p:nvSpPr>
          <p:cNvPr id="210" name="Google Shape;210;p25"/>
          <p:cNvSpPr/>
          <p:nvPr/>
        </p:nvSpPr>
        <p:spPr>
          <a:xfrm>
            <a:off x="3768883" y="1923325"/>
            <a:ext cx="2652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Petrona"/>
              <a:buNone/>
            </a:pPr>
            <a:r>
              <a:rPr b="1" i="0" lang="en-US" sz="5850" u="none" cap="none" strike="noStrike">
                <a:solidFill>
                  <a:srgbClr val="1997D6"/>
                </a:solidFill>
                <a:latin typeface="Petrona"/>
                <a:ea typeface="Petrona"/>
                <a:cs typeface="Petrona"/>
                <a:sym typeface="Petrona"/>
              </a:rPr>
              <a:t>85%</a:t>
            </a:r>
            <a:endParaRPr b="0" i="0" sz="5850" u="none" cap="none" strike="noStrike">
              <a:solidFill>
                <a:srgbClr val="1997D6"/>
              </a:solidFill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3768883" y="2783109"/>
            <a:ext cx="2652300" cy="3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Digitalização</a:t>
            </a:r>
            <a:endParaRPr b="0" i="0" sz="2300" u="none" cap="none" strike="noStrike"/>
          </a:p>
        </p:txBody>
      </p:sp>
      <p:sp>
        <p:nvSpPr>
          <p:cNvPr id="212" name="Google Shape;212;p25"/>
          <p:cNvSpPr/>
          <p:nvPr/>
        </p:nvSpPr>
        <p:spPr>
          <a:xfrm>
            <a:off x="3768883" y="3206553"/>
            <a:ext cx="26523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Das empresas buscam automação fiscal para atender exigências regulatórias crescentes</a:t>
            </a:r>
            <a:endParaRPr b="0" i="0" sz="1750" u="none" cap="none" strike="noStrike"/>
          </a:p>
        </p:txBody>
      </p:sp>
      <p:sp>
        <p:nvSpPr>
          <p:cNvPr id="213" name="Google Shape;213;p25"/>
          <p:cNvSpPr/>
          <p:nvPr/>
        </p:nvSpPr>
        <p:spPr>
          <a:xfrm>
            <a:off x="6743966" y="1923325"/>
            <a:ext cx="2652300" cy="6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5850"/>
              <a:buFont typeface="Petrona"/>
              <a:buNone/>
            </a:pPr>
            <a:r>
              <a:rPr b="1" i="0" lang="en-US" sz="5850" u="none" cap="none" strike="noStrike">
                <a:solidFill>
                  <a:srgbClr val="1997D6"/>
                </a:solidFill>
                <a:latin typeface="Petrona"/>
                <a:ea typeface="Petrona"/>
                <a:cs typeface="Petrona"/>
                <a:sym typeface="Petrona"/>
              </a:rPr>
              <a:t>R$12B</a:t>
            </a:r>
            <a:endParaRPr b="0" i="0" sz="5850" u="none" cap="none" strike="noStrike">
              <a:solidFill>
                <a:srgbClr val="1997D6"/>
              </a:solidFill>
            </a:endParaRPr>
          </a:p>
        </p:txBody>
      </p:sp>
      <p:sp>
        <p:nvSpPr>
          <p:cNvPr id="214" name="Google Shape;214;p25"/>
          <p:cNvSpPr/>
          <p:nvPr/>
        </p:nvSpPr>
        <p:spPr>
          <a:xfrm>
            <a:off x="6743966" y="2783109"/>
            <a:ext cx="26523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Mercado Potencial</a:t>
            </a:r>
            <a:endParaRPr b="0" i="0" sz="2300" u="none" cap="none" strike="noStrike"/>
          </a:p>
        </p:txBody>
      </p:sp>
      <p:sp>
        <p:nvSpPr>
          <p:cNvPr id="215" name="Google Shape;215;p25"/>
          <p:cNvSpPr/>
          <p:nvPr/>
        </p:nvSpPr>
        <p:spPr>
          <a:xfrm>
            <a:off x="6743966" y="3516595"/>
            <a:ext cx="2652300" cy="15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Valor estimado do mercado de compliance e automação fiscal no Brasil</a:t>
            </a:r>
            <a:endParaRPr b="0" i="0" sz="1750" u="none" cap="none" strike="noStrike"/>
          </a:p>
        </p:txBody>
      </p:sp>
      <p:sp>
        <p:nvSpPr>
          <p:cNvPr id="216" name="Google Shape;216;p25"/>
          <p:cNvSpPr/>
          <p:nvPr/>
        </p:nvSpPr>
        <p:spPr>
          <a:xfrm>
            <a:off x="1181052" y="5453839"/>
            <a:ext cx="82152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Oportunidade de Expansão: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Escritórios de contabilidade, grandes corporações e multinacionais representam segmentos de alto valor com necessidades urgentes de automação fiscal.</a:t>
            </a:r>
            <a:endParaRPr b="0" i="0" sz="1750" u="none" cap="none" strike="noStrike"/>
          </a:p>
        </p:txBody>
      </p:sp>
      <p:sp>
        <p:nvSpPr>
          <p:cNvPr id="217" name="Google Shape;217;p25"/>
          <p:cNvSpPr/>
          <p:nvPr/>
        </p:nvSpPr>
        <p:spPr>
          <a:xfrm>
            <a:off x="793800" y="5309136"/>
            <a:ext cx="34800" cy="1332300"/>
          </a:xfrm>
          <a:prstGeom prst="rect">
            <a:avLst/>
          </a:prstGeom>
          <a:solidFill>
            <a:srgbClr val="007EB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5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/>
          <p:nvPr/>
        </p:nvSpPr>
        <p:spPr>
          <a:xfrm>
            <a:off x="793790" y="2036921"/>
            <a:ext cx="644187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Projeções para o </a:t>
            </a:r>
            <a:r>
              <a:rPr b="1" i="0" lang="en-US" sz="4650" u="none" cap="none" strike="noStrike">
                <a:solidFill>
                  <a:srgbClr val="1997D6"/>
                </a:solidFill>
                <a:latin typeface="Petrona"/>
                <a:ea typeface="Petrona"/>
                <a:cs typeface="Petrona"/>
                <a:sym typeface="Petrona"/>
              </a:rPr>
              <a:t>Futuro</a:t>
            </a:r>
            <a:endParaRPr b="0" i="0" sz="4650" u="none" cap="none" strike="noStrike">
              <a:solidFill>
                <a:srgbClr val="1997D6"/>
              </a:solidFill>
            </a:endParaRPr>
          </a:p>
        </p:txBody>
      </p:sp>
      <p:pic>
        <p:nvPicPr>
          <p:cNvPr descr="preencoded.png" id="225" name="Google Shape;22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3234809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6"/>
          <p:cNvSpPr/>
          <p:nvPr/>
        </p:nvSpPr>
        <p:spPr>
          <a:xfrm>
            <a:off x="1020604" y="4368879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Modelo SaaS</a:t>
            </a:r>
            <a:endParaRPr b="0" i="0" sz="2300" u="none" cap="none" strike="noStrike"/>
          </a:p>
        </p:txBody>
      </p:sp>
      <p:sp>
        <p:nvSpPr>
          <p:cNvPr id="227" name="Google Shape;227;p26"/>
          <p:cNvSpPr/>
          <p:nvPr/>
        </p:nvSpPr>
        <p:spPr>
          <a:xfrm>
            <a:off x="1020604" y="4877038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Assinatura mensal/anual escalável por número de usuários ou volume de notas fiscais processadas</a:t>
            </a:r>
            <a:endParaRPr b="0" i="0" sz="1750" u="none" cap="none" strike="noStrike"/>
          </a:p>
        </p:txBody>
      </p:sp>
      <p:pic>
        <p:nvPicPr>
          <p:cNvPr descr="preencoded.png" id="228" name="Google Shape;228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41357" y="3234809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/>
          <p:nvPr/>
        </p:nvSpPr>
        <p:spPr>
          <a:xfrm>
            <a:off x="5368171" y="4368879"/>
            <a:ext cx="3130748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Crescimento Projetado</a:t>
            </a:r>
            <a:endParaRPr b="0" i="0" sz="2300" u="none" cap="none" strike="noStrike"/>
          </a:p>
        </p:txBody>
      </p:sp>
      <p:sp>
        <p:nvSpPr>
          <p:cNvPr id="230" name="Google Shape;230;p26"/>
          <p:cNvSpPr/>
          <p:nvPr/>
        </p:nvSpPr>
        <p:spPr>
          <a:xfrm>
            <a:off x="5368171" y="4877038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Expansão de base de clientes com margens operacionais crescentes nos próximos 3 anos</a:t>
            </a:r>
            <a:endParaRPr b="0" i="0" sz="1750" u="none" cap="none" strike="noStrike"/>
          </a:p>
        </p:txBody>
      </p:sp>
      <p:pic>
        <p:nvPicPr>
          <p:cNvPr descr="preencoded.png" id="231" name="Google Shape;23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88924" y="3234809"/>
            <a:ext cx="4347567" cy="90725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6"/>
          <p:cNvSpPr/>
          <p:nvPr/>
        </p:nvSpPr>
        <p:spPr>
          <a:xfrm>
            <a:off x="9715738" y="4368879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272525"/>
                </a:solidFill>
                <a:latin typeface="Petrona"/>
                <a:ea typeface="Petrona"/>
                <a:cs typeface="Petrona"/>
                <a:sym typeface="Petrona"/>
              </a:rPr>
              <a:t>Uso do Investimento</a:t>
            </a:r>
            <a:endParaRPr b="0" i="0" sz="2300" u="none" cap="none" strike="noStrike"/>
          </a:p>
        </p:txBody>
      </p:sp>
      <p:sp>
        <p:nvSpPr>
          <p:cNvPr id="233" name="Google Shape;233;p26"/>
          <p:cNvSpPr/>
          <p:nvPr/>
        </p:nvSpPr>
        <p:spPr>
          <a:xfrm>
            <a:off x="9715738" y="4877038"/>
            <a:ext cx="389393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Alocação estratégica em tecnologia de IA, marketing digital e ampliação da equipe técnica</a:t>
            </a:r>
            <a:endParaRPr b="0" i="0" sz="1750" u="none" cap="none" strike="noStrike"/>
          </a:p>
        </p:txBody>
      </p:sp>
      <p:sp>
        <p:nvSpPr>
          <p:cNvPr id="234" name="Google Shape;234;p26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7"/>
          <p:cNvSpPr/>
          <p:nvPr/>
        </p:nvSpPr>
        <p:spPr>
          <a:xfrm>
            <a:off x="709851" y="557808"/>
            <a:ext cx="3460909" cy="4325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Petrona"/>
              <a:buNone/>
            </a:pPr>
            <a:r>
              <a:rPr b="1" i="0" lang="en-US" sz="27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Contato</a:t>
            </a:r>
            <a:endParaRPr b="0" i="0" sz="2700" u="none" cap="none" strike="noStrike"/>
          </a:p>
        </p:txBody>
      </p:sp>
      <p:sp>
        <p:nvSpPr>
          <p:cNvPr id="241" name="Google Shape;241;p27"/>
          <p:cNvSpPr/>
          <p:nvPr/>
        </p:nvSpPr>
        <p:spPr>
          <a:xfrm>
            <a:off x="709851" y="1042988"/>
            <a:ext cx="2811423" cy="3459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581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150"/>
              <a:buFont typeface="Petrona"/>
              <a:buNone/>
            </a:pPr>
            <a:r>
              <a:rPr b="1" i="0" lang="en-US" sz="215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Átomos Digitais | I2A2</a:t>
            </a:r>
            <a:endParaRPr b="0" i="0" sz="2150" u="none" cap="none" strike="noStrike"/>
          </a:p>
        </p:txBody>
      </p:sp>
      <p:sp>
        <p:nvSpPr>
          <p:cNvPr id="242" name="Google Shape;242;p27"/>
          <p:cNvSpPr/>
          <p:nvPr/>
        </p:nvSpPr>
        <p:spPr>
          <a:xfrm>
            <a:off x="974750" y="5101788"/>
            <a:ext cx="2161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Petrona"/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Antônio José</a:t>
            </a:r>
            <a:endParaRPr b="1" i="0" sz="1750" u="none" cap="none" strike="noStrike">
              <a:solidFill>
                <a:schemeClr val="dk1"/>
              </a:solidFill>
            </a:endParaRPr>
          </a:p>
        </p:txBody>
      </p:sp>
      <p:sp>
        <p:nvSpPr>
          <p:cNvPr id="243" name="Google Shape;243;p27"/>
          <p:cNvSpPr/>
          <p:nvPr/>
        </p:nvSpPr>
        <p:spPr>
          <a:xfrm>
            <a:off x="974750" y="5354561"/>
            <a:ext cx="472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+55 31 8602-5219</a:t>
            </a:r>
            <a:endParaRPr b="1" i="0" u="none" cap="none" strike="noStrike">
              <a:solidFill>
                <a:schemeClr val="dk1"/>
              </a:solidFill>
            </a:endParaRPr>
          </a:p>
        </p:txBody>
      </p:sp>
      <p:sp>
        <p:nvSpPr>
          <p:cNvPr id="244" name="Google Shape;244;p27"/>
          <p:cNvSpPr/>
          <p:nvPr/>
        </p:nvSpPr>
        <p:spPr>
          <a:xfrm>
            <a:off x="974750" y="5602738"/>
            <a:ext cx="472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None/>
            </a:pPr>
            <a:r>
              <a:rPr b="0" i="0" lang="en-US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aj.rodrigues@ymail.com</a:t>
            </a:r>
            <a:endParaRPr b="0" i="0" u="none" cap="none" strike="noStrike"/>
          </a:p>
        </p:txBody>
      </p:sp>
      <p:sp>
        <p:nvSpPr>
          <p:cNvPr id="245" name="Google Shape;245;p27"/>
          <p:cNvSpPr/>
          <p:nvPr/>
        </p:nvSpPr>
        <p:spPr>
          <a:xfrm>
            <a:off x="974750" y="4098488"/>
            <a:ext cx="1097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Petrona"/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Helena</a:t>
            </a:r>
            <a:endParaRPr b="1" i="0" sz="1750" u="none" cap="none" strike="noStrike">
              <a:solidFill>
                <a:schemeClr val="dk1"/>
              </a:solidFill>
            </a:endParaRPr>
          </a:p>
        </p:txBody>
      </p:sp>
      <p:sp>
        <p:nvSpPr>
          <p:cNvPr id="246" name="Google Shape;246;p27"/>
          <p:cNvSpPr/>
          <p:nvPr/>
        </p:nvSpPr>
        <p:spPr>
          <a:xfrm>
            <a:off x="974750" y="4351252"/>
            <a:ext cx="472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+55 31 9954-8033</a:t>
            </a:r>
            <a:endParaRPr b="1" i="0" u="none" cap="none" strike="noStrike">
              <a:solidFill>
                <a:schemeClr val="dk1"/>
              </a:solidFill>
            </a:endParaRPr>
          </a:p>
        </p:txBody>
      </p:sp>
      <p:sp>
        <p:nvSpPr>
          <p:cNvPr id="247" name="Google Shape;247;p27"/>
          <p:cNvSpPr/>
          <p:nvPr/>
        </p:nvSpPr>
        <p:spPr>
          <a:xfrm>
            <a:off x="974750" y="4599430"/>
            <a:ext cx="472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None/>
            </a:pPr>
            <a:r>
              <a:rPr b="0" i="0" lang="en-US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hlanza@fiemg.com.br</a:t>
            </a:r>
            <a:endParaRPr b="0" i="0" u="none" cap="none" strike="noStrike"/>
          </a:p>
        </p:txBody>
      </p:sp>
      <p:sp>
        <p:nvSpPr>
          <p:cNvPr id="248" name="Google Shape;248;p27"/>
          <p:cNvSpPr/>
          <p:nvPr/>
        </p:nvSpPr>
        <p:spPr>
          <a:xfrm>
            <a:off x="974750" y="3095171"/>
            <a:ext cx="1097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Petrona"/>
              <a:buNone/>
            </a:pPr>
            <a:r>
              <a:rPr b="1" i="0" lang="en-US" sz="1750" u="none" cap="none" strike="noStrike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Laiane</a:t>
            </a:r>
            <a:endParaRPr b="1" i="0" sz="1750" u="none" cap="none" strike="noStrike">
              <a:solidFill>
                <a:schemeClr val="dk1"/>
              </a:solidFill>
            </a:endParaRPr>
          </a:p>
        </p:txBody>
      </p:sp>
      <p:sp>
        <p:nvSpPr>
          <p:cNvPr id="249" name="Google Shape;249;p27"/>
          <p:cNvSpPr/>
          <p:nvPr/>
        </p:nvSpPr>
        <p:spPr>
          <a:xfrm>
            <a:off x="974750" y="3347936"/>
            <a:ext cx="472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+55 91 9316-8673</a:t>
            </a:r>
            <a:endParaRPr b="1" i="0" u="none" cap="none" strike="noStrike">
              <a:solidFill>
                <a:schemeClr val="dk1"/>
              </a:solidFill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974750" y="3596114"/>
            <a:ext cx="472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None/>
            </a:pPr>
            <a:r>
              <a:rPr b="0" i="0" lang="en-US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5"/>
              </a:rPr>
              <a:t>laianesilvasousa03@gmail.com</a:t>
            </a:r>
            <a:endParaRPr b="0" i="0" u="none" cap="none" strike="noStrike"/>
          </a:p>
        </p:txBody>
      </p:sp>
      <p:sp>
        <p:nvSpPr>
          <p:cNvPr id="251" name="Google Shape;251;p27"/>
          <p:cNvSpPr/>
          <p:nvPr/>
        </p:nvSpPr>
        <p:spPr>
          <a:xfrm>
            <a:off x="974750" y="2151780"/>
            <a:ext cx="23247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925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50"/>
              <a:buFont typeface="Petrona"/>
              <a:buNone/>
            </a:pPr>
            <a:r>
              <a:rPr b="1" lang="en-US" sz="1750">
                <a:solidFill>
                  <a:schemeClr val="dk1"/>
                </a:solidFill>
                <a:latin typeface="Petrona"/>
                <a:ea typeface="Petrona"/>
                <a:cs typeface="Petrona"/>
                <a:sym typeface="Petrona"/>
              </a:rPr>
              <a:t>Marcos Vinícius</a:t>
            </a:r>
            <a:endParaRPr b="1" i="0" sz="1750" u="none" cap="none" strike="noStrike">
              <a:solidFill>
                <a:schemeClr val="dk1"/>
              </a:solidFill>
            </a:endParaRPr>
          </a:p>
        </p:txBody>
      </p:sp>
      <p:sp>
        <p:nvSpPr>
          <p:cNvPr id="252" name="Google Shape;252;p27"/>
          <p:cNvSpPr/>
          <p:nvPr/>
        </p:nvSpPr>
        <p:spPr>
          <a:xfrm>
            <a:off x="974750" y="2404544"/>
            <a:ext cx="472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None/>
            </a:pPr>
            <a:r>
              <a:rPr b="1" i="0" lang="en-US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+55 85 8944-4479</a:t>
            </a:r>
            <a:endParaRPr b="1" i="0" u="none" cap="none" strike="noStrike">
              <a:solidFill>
                <a:schemeClr val="dk1"/>
              </a:solidFill>
            </a:endParaRPr>
          </a:p>
        </p:txBody>
      </p:sp>
      <p:sp>
        <p:nvSpPr>
          <p:cNvPr id="253" name="Google Shape;253;p27"/>
          <p:cNvSpPr/>
          <p:nvPr/>
        </p:nvSpPr>
        <p:spPr>
          <a:xfrm>
            <a:off x="974750" y="2652723"/>
            <a:ext cx="4720800" cy="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Inter"/>
              <a:buNone/>
            </a:pPr>
            <a:r>
              <a:rPr b="0" i="0" lang="en-US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6"/>
              </a:rPr>
              <a:t>vinicius.uchoa2002@gmail.com</a:t>
            </a:r>
            <a:endParaRPr b="0" i="0" u="none" cap="none" strike="noStrike"/>
          </a:p>
        </p:txBody>
      </p:sp>
      <p:sp>
        <p:nvSpPr>
          <p:cNvPr id="254" name="Google Shape;254;p27"/>
          <p:cNvSpPr/>
          <p:nvPr/>
        </p:nvSpPr>
        <p:spPr>
          <a:xfrm>
            <a:off x="6206126" y="5354538"/>
            <a:ext cx="77244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Petrona"/>
              <a:buNone/>
            </a:pPr>
            <a:r>
              <a:rPr b="1" i="0" lang="en-US" sz="37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Vamos transformar </a:t>
            </a:r>
            <a:r>
              <a:rPr b="1" i="0" lang="en-US" sz="375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juntos</a:t>
            </a:r>
            <a:r>
              <a:rPr b="1" i="0" lang="en-US" sz="37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 a auditoria fiscal no Brasil</a:t>
            </a:r>
            <a:endParaRPr b="0" i="0" sz="3750" u="none" cap="none" strike="noStrike"/>
          </a:p>
        </p:txBody>
      </p:sp>
      <p:sp>
        <p:nvSpPr>
          <p:cNvPr id="255" name="Google Shape;255;p27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pic>
        <p:nvPicPr>
          <p:cNvPr descr="preencoded.png" id="256" name="Google Shape;256;p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877650" y="1694225"/>
            <a:ext cx="3633450" cy="36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2" name="Google Shape;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2375" y="2298075"/>
            <a:ext cx="3633450" cy="363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/>
          <p:nvPr/>
        </p:nvSpPr>
        <p:spPr>
          <a:xfrm>
            <a:off x="793790" y="1750219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Nossa Empresa</a:t>
            </a:r>
            <a:endParaRPr b="0" i="0" sz="4650" u="none" cap="none" strike="noStrike"/>
          </a:p>
        </p:txBody>
      </p:sp>
      <p:sp>
        <p:nvSpPr>
          <p:cNvPr id="64" name="Google Shape;64;p13"/>
          <p:cNvSpPr/>
          <p:nvPr/>
        </p:nvSpPr>
        <p:spPr>
          <a:xfrm>
            <a:off x="793790" y="3061454"/>
            <a:ext cx="3572470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Quem Somos</a:t>
            </a:r>
            <a:endParaRPr b="0" i="0" sz="2800" u="none" cap="none" strike="noStrike"/>
          </a:p>
        </p:txBody>
      </p:sp>
      <p:sp>
        <p:nvSpPr>
          <p:cNvPr id="65" name="Google Shape;65;p13"/>
          <p:cNvSpPr/>
          <p:nvPr/>
        </p:nvSpPr>
        <p:spPr>
          <a:xfrm>
            <a:off x="793790" y="3734872"/>
            <a:ext cx="4312444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 desenvolve Agentes Inteligentes para Análise Automatizada de Notas Fiscais, transformando processos fiscais complexos em operações ágeis e precisas.</a:t>
            </a:r>
            <a:endParaRPr b="0" i="0" sz="1750" u="none" cap="none" strike="noStrike"/>
          </a:p>
        </p:txBody>
      </p:sp>
      <p:sp>
        <p:nvSpPr>
          <p:cNvPr id="66" name="Google Shape;66;p13"/>
          <p:cNvSpPr/>
          <p:nvPr/>
        </p:nvSpPr>
        <p:spPr>
          <a:xfrm>
            <a:off x="5667256" y="3061454"/>
            <a:ext cx="2690455" cy="446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Nossa Missão</a:t>
            </a:r>
            <a:endParaRPr b="0" i="0" sz="2800" u="none" cap="none" strike="noStrike"/>
          </a:p>
        </p:txBody>
      </p:sp>
      <p:sp>
        <p:nvSpPr>
          <p:cNvPr id="67" name="Google Shape;67;p13"/>
          <p:cNvSpPr/>
          <p:nvPr/>
        </p:nvSpPr>
        <p:spPr>
          <a:xfrm>
            <a:off x="5667256" y="3734872"/>
            <a:ext cx="2690455" cy="25403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Automatizar e simplificar rotinas fiscais, garantindo </a:t>
            </a:r>
            <a:r>
              <a:rPr b="0" i="0" lang="en-US" sz="1750" u="none" cap="none" strike="noStrike">
                <a:solidFill>
                  <a:srgbClr val="007EBD"/>
                </a:solidFill>
                <a:latin typeface="Inter"/>
                <a:ea typeface="Inter"/>
                <a:cs typeface="Inter"/>
                <a:sym typeface="Inter"/>
              </a:rPr>
              <a:t>eficiência máxima</a:t>
            </a: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, conformidade legal e segurança de dados para empresas brasileiras.</a:t>
            </a:r>
            <a:endParaRPr b="0" i="0" sz="1750" u="none" cap="none" strike="noStrike"/>
          </a:p>
        </p:txBody>
      </p:sp>
      <p:sp>
        <p:nvSpPr>
          <p:cNvPr id="68" name="Google Shape;68;p13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793790" y="1480066"/>
            <a:ext cx="6244709" cy="148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O Problema a Ser Resolvido</a:t>
            </a:r>
            <a:endParaRPr b="0" i="0" sz="46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793790" y="4910614"/>
            <a:ext cx="4196358" cy="2065734"/>
          </a:xfrm>
          <a:prstGeom prst="roundRect">
            <a:avLst>
              <a:gd fmla="val 4612" name="adj"/>
            </a:avLst>
          </a:prstGeom>
          <a:solidFill>
            <a:srgbClr val="1997D6"/>
          </a:solidFill>
          <a:ln cap="flat" cmpd="sng" w="9525">
            <a:solidFill>
              <a:srgbClr val="199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028224" y="5145048"/>
            <a:ext cx="3151584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Auditorias Ineficientes</a:t>
            </a:r>
            <a:endParaRPr b="0" i="0" sz="230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1028224" y="5653207"/>
            <a:ext cx="372749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Processos manuais lentos, caros e vulneráveis a erros humanos</a:t>
            </a:r>
            <a:endParaRPr b="0" i="0" sz="17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5216962" y="4910614"/>
            <a:ext cx="4196358" cy="2065734"/>
          </a:xfrm>
          <a:prstGeom prst="roundRect">
            <a:avLst>
              <a:gd fmla="val 4612" name="adj"/>
            </a:avLst>
          </a:prstGeom>
          <a:solidFill>
            <a:srgbClr val="1997D6"/>
          </a:solidFill>
          <a:ln cap="flat" cmpd="sng" w="9525">
            <a:solidFill>
              <a:srgbClr val="199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5451396" y="514504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Detecção Tardia</a:t>
            </a:r>
            <a:endParaRPr b="0" i="0" sz="23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5451396" y="5653207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Erros descobertos apenas após meses, gerando multas e retrabalho</a:t>
            </a:r>
            <a:endParaRPr b="0" i="0" sz="175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9640133" y="4910614"/>
            <a:ext cx="4196358" cy="2065734"/>
          </a:xfrm>
          <a:prstGeom prst="roundRect">
            <a:avLst>
              <a:gd fmla="val 4612" name="adj"/>
            </a:avLst>
          </a:prstGeom>
          <a:solidFill>
            <a:srgbClr val="1997D6"/>
          </a:solidFill>
          <a:ln cap="flat" cmpd="sng" w="9525">
            <a:solidFill>
              <a:srgbClr val="1997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9874568" y="5145048"/>
            <a:ext cx="2977039" cy="372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86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Petrona"/>
              <a:buNone/>
            </a:pPr>
            <a:r>
              <a:rPr b="1" i="0" lang="en-US" sz="2300" u="none" cap="none" strike="noStrike">
                <a:solidFill>
                  <a:srgbClr val="FFFFFF"/>
                </a:solidFill>
                <a:latin typeface="Petrona"/>
                <a:ea typeface="Petrona"/>
                <a:cs typeface="Petrona"/>
                <a:sym typeface="Petrona"/>
              </a:rPr>
              <a:t>Riscos Fiscais</a:t>
            </a:r>
            <a:endParaRPr b="0" i="0" sz="230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9874568" y="5653207"/>
            <a:ext cx="372749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Não conformidade com legislação resulta em penalidades graves e perdas financeiras</a:t>
            </a:r>
            <a:endParaRPr b="0" i="0" sz="175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pic>
        <p:nvPicPr>
          <p:cNvPr id="85" name="Google Shape;85;p14" title="Gemini_Generated_Image_flcnr2flcnr2flcn.png"/>
          <p:cNvPicPr preferRelativeResize="0"/>
          <p:nvPr/>
        </p:nvPicPr>
        <p:blipFill rotWithShape="1">
          <a:blip r:embed="rId3">
            <a:alphaModFix/>
          </a:blip>
          <a:srcRect b="18156" l="0" r="0" t="23047"/>
          <a:stretch/>
        </p:blipFill>
        <p:spPr>
          <a:xfrm>
            <a:off x="7557701" y="1176650"/>
            <a:ext cx="5415649" cy="31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>
            <a:off x="793790" y="696992"/>
            <a:ext cx="5656421" cy="70699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Petrona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Público-Alvo</a:t>
            </a:r>
            <a:endParaRPr b="0" i="0" sz="44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793803" y="5348600"/>
            <a:ext cx="37851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Profissionais fiscais</a:t>
            </a:r>
            <a:endParaRPr b="1" sz="22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793790" y="6050168"/>
            <a:ext cx="4167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Auditores e analistas tributários que necessitam de precisão e agilidade na conformidade fiscal</a:t>
            </a:r>
            <a:endParaRPr b="0" i="0" sz="1650" u="none" cap="none" strike="noStrike"/>
          </a:p>
        </p:txBody>
      </p:sp>
      <p:sp>
        <p:nvSpPr>
          <p:cNvPr id="94" name="Google Shape;94;p15"/>
          <p:cNvSpPr/>
          <p:nvPr/>
        </p:nvSpPr>
        <p:spPr>
          <a:xfrm>
            <a:off x="5231125" y="5348600"/>
            <a:ext cx="40146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Profissionais contábeis</a:t>
            </a:r>
            <a:endParaRPr b="1" sz="22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t/>
            </a:r>
            <a:endParaRPr b="1" sz="22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5231130" y="6050168"/>
            <a:ext cx="41679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Contadores e escritórios que gerenciam volumes massivos de notas fiscais para múltiplos clientes</a:t>
            </a:r>
            <a:endParaRPr b="0" i="0" sz="16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9668477" y="5348625"/>
            <a:ext cx="3785100" cy="3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800"/>
              <a:buFont typeface="Petrona"/>
              <a:buNone/>
            </a:pPr>
            <a:r>
              <a:rPr b="1" lang="en-US" sz="2800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Gestores </a:t>
            </a:r>
            <a:r>
              <a:rPr b="1" lang="en-US" sz="2800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financeiros</a:t>
            </a:r>
            <a:endParaRPr b="1" sz="22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Petrona"/>
              <a:buNone/>
            </a:pPr>
            <a:r>
              <a:t/>
            </a:r>
            <a:endParaRPr b="1" sz="2200">
              <a:solidFill>
                <a:srgbClr val="272525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  <p:sp>
        <p:nvSpPr>
          <p:cNvPr id="97" name="Google Shape;97;p15"/>
          <p:cNvSpPr/>
          <p:nvPr/>
        </p:nvSpPr>
        <p:spPr>
          <a:xfrm>
            <a:off x="9668470" y="6050168"/>
            <a:ext cx="4168200" cy="10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Líderes empresariais focados em reduzir custos operacionais e mitigar riscos regulatórios</a:t>
            </a:r>
            <a:endParaRPr b="0" i="0" sz="1650" u="none" cap="none" strike="noStrike"/>
          </a:p>
        </p:txBody>
      </p:sp>
      <p:sp>
        <p:nvSpPr>
          <p:cNvPr id="98" name="Google Shape;98;p15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pic>
        <p:nvPicPr>
          <p:cNvPr id="99" name="Google Shape;99;p15" title="Gemini_Generated_Image_w3jnuzw3jnuzw3jn.png"/>
          <p:cNvPicPr preferRelativeResize="0"/>
          <p:nvPr/>
        </p:nvPicPr>
        <p:blipFill rotWithShape="1">
          <a:blip r:embed="rId3">
            <a:alphaModFix/>
          </a:blip>
          <a:srcRect b="28961" l="0" r="0" t="16975"/>
          <a:stretch/>
        </p:blipFill>
        <p:spPr>
          <a:xfrm>
            <a:off x="7466010" y="1763450"/>
            <a:ext cx="5987564" cy="32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 title="Gemini_Generated_Image_m9dcuxm9dcuxm9dc.png"/>
          <p:cNvPicPr preferRelativeResize="0"/>
          <p:nvPr/>
        </p:nvPicPr>
        <p:blipFill rotWithShape="1">
          <a:blip r:embed="rId4">
            <a:alphaModFix/>
          </a:blip>
          <a:srcRect b="21661" l="0" r="0" t="16766"/>
          <a:stretch/>
        </p:blipFill>
        <p:spPr>
          <a:xfrm>
            <a:off x="1211500" y="1763462"/>
            <a:ext cx="5238700" cy="322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793790" y="1036558"/>
            <a:ext cx="5954197" cy="744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50"/>
              <a:buFont typeface="Petrona"/>
              <a:buNone/>
            </a:pPr>
            <a:r>
              <a:rPr b="1" i="0" lang="en-US" sz="4650" u="none" cap="none" strike="noStrike">
                <a:solidFill>
                  <a:srgbClr val="000000"/>
                </a:solidFill>
                <a:latin typeface="Petrona"/>
                <a:ea typeface="Petrona"/>
                <a:cs typeface="Petrona"/>
                <a:sym typeface="Petrona"/>
              </a:rPr>
              <a:t>Nossa Solução</a:t>
            </a:r>
            <a:endParaRPr b="0" i="0" sz="4650" u="none" cap="none" strike="noStrike"/>
          </a:p>
        </p:txBody>
      </p:sp>
      <p:sp>
        <p:nvSpPr>
          <p:cNvPr id="107" name="Google Shape;107;p16"/>
          <p:cNvSpPr/>
          <p:nvPr/>
        </p:nvSpPr>
        <p:spPr>
          <a:xfrm>
            <a:off x="786228" y="3283457"/>
            <a:ext cx="3572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Custo Reduzido</a:t>
            </a:r>
            <a:endParaRPr b="0" i="0" sz="2800" u="none" cap="none" strike="noStrike"/>
          </a:p>
        </p:txBody>
      </p:sp>
      <p:sp>
        <p:nvSpPr>
          <p:cNvPr id="108" name="Google Shape;108;p16"/>
          <p:cNvSpPr/>
          <p:nvPr/>
        </p:nvSpPr>
        <p:spPr>
          <a:xfrm>
            <a:off x="786228" y="3956876"/>
            <a:ext cx="3933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Avaliação e auditoria 100% automatizada</a:t>
            </a:r>
            <a:endParaRPr b="0" i="0" sz="1750" u="none" cap="none" strike="noStrike"/>
          </a:p>
        </p:txBody>
      </p:sp>
      <p:sp>
        <p:nvSpPr>
          <p:cNvPr id="109" name="Google Shape;109;p16"/>
          <p:cNvSpPr/>
          <p:nvPr/>
        </p:nvSpPr>
        <p:spPr>
          <a:xfrm>
            <a:off x="786228" y="4761976"/>
            <a:ext cx="3933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Eliminação de processos manuais dispendiosos</a:t>
            </a:r>
            <a:endParaRPr b="0" i="0" sz="1750" u="none" cap="none" strike="noStrike"/>
          </a:p>
        </p:txBody>
      </p:sp>
      <p:sp>
        <p:nvSpPr>
          <p:cNvPr id="110" name="Google Shape;110;p16"/>
          <p:cNvSpPr/>
          <p:nvPr/>
        </p:nvSpPr>
        <p:spPr>
          <a:xfrm>
            <a:off x="786228" y="5567077"/>
            <a:ext cx="3933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ROI mensurável e rápido</a:t>
            </a:r>
            <a:endParaRPr b="0" i="0" sz="17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5280599" y="3283457"/>
            <a:ext cx="3572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Benefício Imediato</a:t>
            </a:r>
            <a:endParaRPr b="0" i="0" sz="2800" u="none" cap="none" strike="noStrike"/>
          </a:p>
        </p:txBody>
      </p:sp>
      <p:sp>
        <p:nvSpPr>
          <p:cNvPr id="112" name="Google Shape;112;p16"/>
          <p:cNvSpPr/>
          <p:nvPr/>
        </p:nvSpPr>
        <p:spPr>
          <a:xfrm>
            <a:off x="5280599" y="3956876"/>
            <a:ext cx="3933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Detecção e relatórios quase em tempo real</a:t>
            </a:r>
            <a:endParaRPr b="0" i="0" sz="1750" u="none" cap="none" strike="noStrike"/>
          </a:p>
        </p:txBody>
      </p:sp>
      <p:sp>
        <p:nvSpPr>
          <p:cNvPr id="113" name="Google Shape;113;p16"/>
          <p:cNvSpPr/>
          <p:nvPr/>
        </p:nvSpPr>
        <p:spPr>
          <a:xfrm>
            <a:off x="5280599" y="4761976"/>
            <a:ext cx="3933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Conformidade sempre atualizada</a:t>
            </a:r>
            <a:endParaRPr b="0" i="0" sz="1750" u="none" cap="none" strike="noStrike"/>
          </a:p>
        </p:txBody>
      </p:sp>
      <p:sp>
        <p:nvSpPr>
          <p:cNvPr id="114" name="Google Shape;114;p16"/>
          <p:cNvSpPr/>
          <p:nvPr/>
        </p:nvSpPr>
        <p:spPr>
          <a:xfrm>
            <a:off x="5280599" y="5204174"/>
            <a:ext cx="39333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Redução drástica de multas e retrabalho</a:t>
            </a:r>
            <a:endParaRPr b="0" i="0" sz="17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9774970" y="3283457"/>
            <a:ext cx="3572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7EBD"/>
              </a:buClr>
              <a:buSzPts val="2800"/>
              <a:buFont typeface="Petrona"/>
              <a:buNone/>
            </a:pPr>
            <a:r>
              <a:rPr b="1" i="0" lang="en-US" sz="2800" u="none" cap="none" strike="noStrike">
                <a:solidFill>
                  <a:srgbClr val="007EBD"/>
                </a:solidFill>
                <a:latin typeface="Petrona"/>
                <a:ea typeface="Petrona"/>
                <a:cs typeface="Petrona"/>
                <a:sym typeface="Petrona"/>
              </a:rPr>
              <a:t>Acessibilidade</a:t>
            </a:r>
            <a:endParaRPr b="0" i="0" sz="280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9774970" y="3956876"/>
            <a:ext cx="4069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Interface intuitiva e amigável</a:t>
            </a:r>
            <a:endParaRPr b="0" i="0" sz="1750" u="none" cap="none" strike="noStrike"/>
          </a:p>
        </p:txBody>
      </p:sp>
      <p:sp>
        <p:nvSpPr>
          <p:cNvPr id="117" name="Google Shape;117;p16"/>
          <p:cNvSpPr/>
          <p:nvPr/>
        </p:nvSpPr>
        <p:spPr>
          <a:xfrm>
            <a:off x="9774970" y="4399074"/>
            <a:ext cx="4069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Implementação rápida e sem fricção</a:t>
            </a:r>
            <a:endParaRPr b="0" i="0" sz="1750" u="none" cap="none" strike="noStrike"/>
          </a:p>
        </p:txBody>
      </p:sp>
      <p:sp>
        <p:nvSpPr>
          <p:cNvPr id="118" name="Google Shape;118;p16"/>
          <p:cNvSpPr/>
          <p:nvPr/>
        </p:nvSpPr>
        <p:spPr>
          <a:xfrm>
            <a:off x="9774970" y="5204174"/>
            <a:ext cx="4069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Char char="•"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Suporte técnico especializado</a:t>
            </a:r>
            <a:endParaRPr b="0" i="0" sz="1750" u="none" cap="none" strike="noStrike"/>
          </a:p>
        </p:txBody>
      </p:sp>
      <p:sp>
        <p:nvSpPr>
          <p:cNvPr id="119" name="Google Shape;119;p16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sp>
        <p:nvSpPr>
          <p:cNvPr id="120" name="Google Shape;120;p16"/>
          <p:cNvSpPr txBox="1"/>
          <p:nvPr/>
        </p:nvSpPr>
        <p:spPr>
          <a:xfrm>
            <a:off x="775225" y="1918050"/>
            <a:ext cx="11443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Petrona SemiBold"/>
                <a:ea typeface="Petrona SemiBold"/>
                <a:cs typeface="Petrona SemiBold"/>
                <a:sym typeface="Petrona SemiBold"/>
              </a:rPr>
              <a:t>Atomize: um sistema de auditoria fiscal automatizada com </a:t>
            </a:r>
            <a:r>
              <a:rPr b="1" lang="en-US" sz="2000">
                <a:solidFill>
                  <a:srgbClr val="1997D6"/>
                </a:solidFill>
                <a:latin typeface="Petrona"/>
                <a:ea typeface="Petrona"/>
                <a:cs typeface="Petrona"/>
                <a:sym typeface="Petrona"/>
              </a:rPr>
              <a:t>inteligência artificial</a:t>
            </a:r>
            <a:endParaRPr b="1" sz="2000">
              <a:solidFill>
                <a:srgbClr val="1997D6"/>
              </a:solidFill>
              <a:latin typeface="Petrona"/>
              <a:ea typeface="Petrona"/>
              <a:cs typeface="Petrona"/>
              <a:sym typeface="Petro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pic>
        <p:nvPicPr>
          <p:cNvPr id="127" name="Google Shape;127;p17" title="Captura de tela de 2025-10-30 20-50-47.png"/>
          <p:cNvPicPr preferRelativeResize="0"/>
          <p:nvPr/>
        </p:nvPicPr>
        <p:blipFill rotWithShape="1">
          <a:blip r:embed="rId3">
            <a:alphaModFix/>
          </a:blip>
          <a:srcRect b="3428" l="385" r="5665" t="0"/>
          <a:stretch/>
        </p:blipFill>
        <p:spPr>
          <a:xfrm>
            <a:off x="775225" y="843850"/>
            <a:ext cx="13080002" cy="622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225" y="942975"/>
            <a:ext cx="12921351" cy="59838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8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pic>
        <p:nvPicPr>
          <p:cNvPr descr="preencoded.png" id="141" name="Google Shape;14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225" y="793450"/>
            <a:ext cx="13079999" cy="60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>
                <a:alpha val="0"/>
              </a:srgbClr>
            </a:gs>
            <a:gs pos="100000">
              <a:srgbClr val="88B4DD"/>
            </a:gs>
            <a:gs pos="100000">
              <a:srgbClr val="A0C3E4"/>
            </a:gs>
            <a:gs pos="100000">
              <a:srgbClr val="70A4D5"/>
            </a:gs>
          </a:gsLst>
          <a:lin ang="540070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775216" y="7432715"/>
            <a:ext cx="13080000" cy="3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Átomos Digitais | I2A2</a:t>
            </a:r>
            <a:endParaRPr b="0" i="0" sz="1550" u="none" cap="none" strike="noStrike"/>
          </a:p>
        </p:txBody>
      </p:sp>
      <p:pic>
        <p:nvPicPr>
          <p:cNvPr descr="preencoded.png" id="148" name="Google Shape;14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239" y="742078"/>
            <a:ext cx="12830700" cy="5941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